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6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75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0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17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0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40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492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76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27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57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326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10897-3283-44C2-A3C0-1B307ADFEAB8}" type="datetimeFigureOut">
              <a:rPr lang="zh-CN" altLang="en-US" smtClean="0"/>
              <a:t>2023-08-09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8132-13AC-427F-BC4C-F5168541E1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54241"/>
              </p:ext>
            </p:extLst>
          </p:nvPr>
        </p:nvGraphicFramePr>
        <p:xfrm>
          <a:off x="1121923" y="1295078"/>
          <a:ext cx="8683557" cy="417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7022">
                  <a:extLst>
                    <a:ext uri="{9D8B030D-6E8A-4147-A177-3AD203B41FA5}">
                      <a16:colId xmlns:a16="http://schemas.microsoft.com/office/drawing/2014/main" val="4206370270"/>
                    </a:ext>
                  </a:extLst>
                </a:gridCol>
                <a:gridCol w="2262265">
                  <a:extLst>
                    <a:ext uri="{9D8B030D-6E8A-4147-A177-3AD203B41FA5}">
                      <a16:colId xmlns:a16="http://schemas.microsoft.com/office/drawing/2014/main" val="2549426161"/>
                    </a:ext>
                  </a:extLst>
                </a:gridCol>
                <a:gridCol w="1170549">
                  <a:extLst>
                    <a:ext uri="{9D8B030D-6E8A-4147-A177-3AD203B41FA5}">
                      <a16:colId xmlns:a16="http://schemas.microsoft.com/office/drawing/2014/main" val="1537601382"/>
                    </a:ext>
                  </a:extLst>
                </a:gridCol>
                <a:gridCol w="3953721">
                  <a:extLst>
                    <a:ext uri="{9D8B030D-6E8A-4147-A177-3AD203B41FA5}">
                      <a16:colId xmlns:a16="http://schemas.microsoft.com/office/drawing/2014/main" val="3869160470"/>
                    </a:ext>
                  </a:extLst>
                </a:gridCol>
              </a:tblGrid>
              <a:tr h="219075">
                <a:tc rowSpan="8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E</a:t>
                      </a:r>
                      <a:r>
                        <a:rPr lang="en" sz="1200" kern="0" dirty="0" smtClean="0">
                          <a:effectLst/>
                        </a:rPr>
                        <a:t>lectric</a:t>
                      </a:r>
                      <a:endParaRPr lang="zh-CN" sz="105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 smtClean="0">
                          <a:effectLst/>
                        </a:rPr>
                        <a:t>parameters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 smtClean="0">
                          <a:effectLst/>
                        </a:rPr>
                        <a:t>Nominal voltage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51.2V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41104470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Nominal capacity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100Ah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61529843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vitality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5120Wh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886503707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Internal resistance (AC)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≤20mΩ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317412167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C</a:t>
                      </a:r>
                      <a:r>
                        <a:rPr lang="en" sz="1200" kern="0" dirty="0" smtClean="0">
                          <a:effectLst/>
                        </a:rPr>
                        <a:t>ycle </a:t>
                      </a:r>
                      <a:r>
                        <a:rPr lang="en" sz="1200" kern="0" dirty="0">
                          <a:effectLst/>
                        </a:rPr>
                        <a:t>life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 smtClean="0">
                          <a:effectLst/>
                        </a:rPr>
                        <a:t>&gt; </a:t>
                      </a:r>
                      <a:r>
                        <a:rPr lang="en" altLang="zh-CN" sz="1200" kern="0" dirty="0" smtClean="0">
                          <a:effectLst/>
                        </a:rPr>
                        <a:t>6 </a:t>
                      </a:r>
                      <a:r>
                        <a:rPr lang="en" sz="1200" kern="0" dirty="0" smtClean="0">
                          <a:effectLst/>
                        </a:rPr>
                        <a:t>000 </a:t>
                      </a:r>
                      <a:r>
                        <a:rPr lang="en" sz="1200" kern="0" dirty="0">
                          <a:effectLst/>
                        </a:rPr>
                        <a:t>cycles @ 1C 80% DOD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406171607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Self-discharge months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&lt;3%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761834539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C</a:t>
                      </a:r>
                      <a:r>
                        <a:rPr lang="en" sz="1200" kern="0" dirty="0" smtClean="0">
                          <a:effectLst/>
                        </a:rPr>
                        <a:t>harging </a:t>
                      </a:r>
                      <a:r>
                        <a:rPr lang="en" sz="1200" kern="0" dirty="0">
                          <a:effectLst/>
                        </a:rPr>
                        <a:t>efficiency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100%@0.5℃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27720544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D</a:t>
                      </a:r>
                      <a:r>
                        <a:rPr lang="en" sz="1200" kern="0" dirty="0" smtClean="0">
                          <a:effectLst/>
                        </a:rPr>
                        <a:t>ischarge </a:t>
                      </a:r>
                      <a:r>
                        <a:rPr lang="en" sz="1200" kern="0" dirty="0">
                          <a:effectLst/>
                        </a:rPr>
                        <a:t>efficiency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96~99%@1℃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619861542"/>
                  </a:ext>
                </a:extLst>
              </a:tr>
              <a:tr h="114300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Charging parameters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Charging voltage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58.4±0.2V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864280857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Standard charging current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50A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4601198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Maximum charging current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100A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780538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Charge cut-off voltage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62.4±0.2V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2575618605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Discharge parameters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C</a:t>
                      </a:r>
                      <a:r>
                        <a:rPr lang="en" sz="1200" kern="0" dirty="0" smtClean="0">
                          <a:effectLst/>
                        </a:rPr>
                        <a:t>ontinuous </a:t>
                      </a:r>
                      <a:r>
                        <a:rPr lang="en" sz="1200" kern="0" dirty="0">
                          <a:effectLst/>
                        </a:rPr>
                        <a:t>discharge current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100A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480998741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Discharge cut-off voltage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>
                          <a:effectLst/>
                        </a:rPr>
                        <a:t>43.2V</a:t>
                      </a: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1262263511"/>
                  </a:ext>
                </a:extLst>
              </a:tr>
              <a:tr h="190500"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 smtClean="0">
                          <a:effectLst/>
                        </a:rPr>
                        <a:t>Working temperature range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C</a:t>
                      </a:r>
                      <a:r>
                        <a:rPr lang="en" sz="1200" kern="0" dirty="0" smtClean="0">
                          <a:effectLst/>
                        </a:rPr>
                        <a:t>harging </a:t>
                      </a:r>
                      <a:r>
                        <a:rPr lang="en" sz="1200" kern="0" dirty="0">
                          <a:effectLst/>
                        </a:rPr>
                        <a:t>temperature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0°C </a:t>
                      </a:r>
                      <a:r>
                        <a:rPr lang="en" altLang="zh-CN" sz="1200" kern="0" dirty="0" smtClean="0">
                          <a:effectLst/>
                        </a:rPr>
                        <a:t>~ </a:t>
                      </a:r>
                      <a:r>
                        <a:rPr lang="en" sz="1200" kern="0" dirty="0" smtClean="0">
                          <a:effectLst/>
                        </a:rPr>
                        <a:t>55 </a:t>
                      </a:r>
                      <a:r>
                        <a:rPr lang="en" sz="1200" kern="0" dirty="0">
                          <a:effectLst/>
                        </a:rPr>
                        <a:t>° </a:t>
                      </a:r>
                      <a:r>
                        <a:rPr lang="en" sz="1200" kern="0" dirty="0" smtClean="0">
                          <a:effectLst/>
                        </a:rPr>
                        <a:t>C</a:t>
                      </a:r>
                      <a:r>
                        <a:rPr lang="en" altLang="zh-CN" sz="1200" kern="0" baseline="0" dirty="0" smtClean="0">
                          <a:effectLst/>
                        </a:rPr>
                        <a:t> </a:t>
                      </a:r>
                      <a:r>
                        <a:rPr lang="en" sz="1200" kern="0" dirty="0" smtClean="0">
                          <a:effectLst/>
                        </a:rPr>
                        <a:t>@ </a:t>
                      </a:r>
                      <a:r>
                        <a:rPr lang="en" sz="1200" kern="0" dirty="0">
                          <a:effectLst/>
                        </a:rPr>
                        <a:t>60±25% relative humidity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91374647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050" kern="100" dirty="0">
                          <a:effectLst/>
                        </a:rPr>
                        <a:t> </a:t>
                      </a:r>
                      <a:r>
                        <a:rPr lang="en" altLang="en-US" sz="1050" kern="100" dirty="0" smtClean="0">
                          <a:effectLst/>
                        </a:rPr>
                        <a:t>Discharge temperature </a:t>
                      </a:r>
                      <a:r>
                        <a:rPr lang="en" altLang="zh-CN" sz="1050" kern="0" dirty="0" smtClean="0">
                          <a:effectLst/>
                        </a:rPr>
                        <a:t>-20 °C ~ 55°C</a:t>
                      </a:r>
                      <a:r>
                        <a:rPr lang="en" altLang="zh-CN" sz="1050" kern="0" baseline="0" dirty="0" smtClean="0">
                          <a:effectLst/>
                        </a:rPr>
                        <a:t> </a:t>
                      </a:r>
                      <a:r>
                        <a:rPr lang="en" altLang="zh-CN" sz="1050" kern="0" dirty="0" smtClean="0">
                          <a:effectLst/>
                        </a:rPr>
                        <a:t>@60±25% relative humidity</a:t>
                      </a:r>
                      <a:endParaRPr lang="zh-CN" altLang="zh-CN" sz="900" kern="100" dirty="0" smtClean="0"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248370"/>
                  </a:ext>
                </a:extLst>
              </a:tr>
              <a:tr h="1981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050" kern="100" dirty="0" smtClean="0">
                          <a:effectLst/>
                        </a:rPr>
                        <a:t> </a:t>
                      </a:r>
                      <a:r>
                        <a:rPr lang="en" altLang="en-US" sz="1050" kern="100" dirty="0" smtClean="0">
                          <a:effectLst/>
                        </a:rPr>
                        <a:t>Storage temperature </a:t>
                      </a:r>
                      <a:r>
                        <a:rPr lang="en" altLang="zh-CN" sz="1050" kern="0" dirty="0" smtClean="0">
                          <a:effectLst/>
                        </a:rPr>
                        <a:t>0°C ~ 55°C</a:t>
                      </a:r>
                      <a:r>
                        <a:rPr lang="en" altLang="zh-CN" sz="1050" kern="0" baseline="0" dirty="0" smtClean="0">
                          <a:effectLst/>
                        </a:rPr>
                        <a:t> </a:t>
                      </a:r>
                      <a:r>
                        <a:rPr lang="en" altLang="zh-CN" sz="1050" kern="0" dirty="0" smtClean="0">
                          <a:effectLst/>
                        </a:rPr>
                        <a:t>@60±25% relative humidity</a:t>
                      </a:r>
                      <a:endParaRPr lang="zh-CN" altLang="zh-CN" sz="900" kern="100" dirty="0" smtClean="0">
                        <a:effectLst/>
                        <a:latin typeface="等线" panose="02010600030101010101" pitchFamily="2" charset="-122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9681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 smtClean="0">
                          <a:effectLst/>
                        </a:rPr>
                        <a:t>IP rate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" sz="1200" kern="0" dirty="0">
                          <a:effectLst/>
                        </a:rPr>
                        <a:t>IP30</a:t>
                      </a:r>
                      <a:endParaRPr lang="zh-CN" sz="105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/>
                </a:tc>
                <a:extLst>
                  <a:ext uri="{0D108BD9-81ED-4DB2-BD59-A6C34878D82A}">
                    <a16:rowId xmlns:a16="http://schemas.microsoft.com/office/drawing/2014/main" val="2934821268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574587" y="570689"/>
            <a:ext cx="6032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Wall-mounted energy storage system / </a:t>
            </a:r>
            <a:r>
              <a:rPr lang="en-US" altLang="zh-CN" sz="2000" b="1" dirty="0" err="1" smtClean="0"/>
              <a:t>powerwall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17654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121</Words>
  <Application>Microsoft Office PowerPoint</Application>
  <PresentationFormat>宽屏</PresentationFormat>
  <Paragraphs>40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Arial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grace</dc:creator>
  <cp:lastModifiedBy>grace</cp:lastModifiedBy>
  <cp:revision>3</cp:revision>
  <dcterms:created xsi:type="dcterms:W3CDTF">2023-08-07T03:04:46Z</dcterms:created>
  <dcterms:modified xsi:type="dcterms:W3CDTF">2023-08-09T06:42:15Z</dcterms:modified>
</cp:coreProperties>
</file>